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0"/>
  </p:notesMasterIdLst>
  <p:sldIdLst>
    <p:sldId id="262" r:id="rId5"/>
    <p:sldId id="266" r:id="rId6"/>
    <p:sldId id="267" r:id="rId7"/>
    <p:sldId id="268" r:id="rId8"/>
    <p:sldId id="263" r:id="rId9"/>
    <p:sldId id="265" r:id="rId10"/>
    <p:sldId id="269" r:id="rId11"/>
    <p:sldId id="270" r:id="rId12"/>
    <p:sldId id="271" r:id="rId13"/>
    <p:sldId id="272" r:id="rId14"/>
    <p:sldId id="273" r:id="rId15"/>
    <p:sldId id="274" r:id="rId16"/>
    <p:sldId id="275" r:id="rId17"/>
    <p:sldId id="276" r:id="rId18"/>
    <p:sldId id="277"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C76A95F-CDD2-4936-B8C5-4C38B5A26F5B}">
          <p14:sldIdLst>
            <p14:sldId id="262"/>
            <p14:sldId id="266"/>
            <p14:sldId id="267"/>
            <p14:sldId id="268"/>
            <p14:sldId id="263"/>
            <p14:sldId id="265"/>
            <p14:sldId id="269"/>
            <p14:sldId id="270"/>
            <p14:sldId id="271"/>
            <p14:sldId id="272"/>
            <p14:sldId id="273"/>
            <p14:sldId id="274"/>
            <p14:sldId id="275"/>
            <p14:sldId id="276"/>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84" y="1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DB1B9D-5FD8-46B1-A173-F00497598741}" type="datetimeFigureOut">
              <a:rPr lang="en-US" smtClean="0"/>
              <a:t>5/18/2020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42BC-A7BD-4276-975D-6351998F7C85}" type="slidenum">
              <a:rPr lang="en-US" smtClean="0"/>
              <a:t>‹#›</a:t>
            </a:fld>
            <a:endParaRPr lang="en-US" dirty="0"/>
          </a:p>
        </p:txBody>
      </p:sp>
    </p:spTree>
    <p:extLst>
      <p:ext uri="{BB962C8B-B14F-4D97-AF65-F5344CB8AC3E}">
        <p14:creationId xmlns:p14="http://schemas.microsoft.com/office/powerpoint/2010/main" val="2344489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63442AB9-C8CA-420F-B42A-18C2D699071B}" type="datetime1">
              <a:rPr lang="en-US" smtClean="0"/>
              <a:t>5/18/2020</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DFFBC-BDEB-417F-BF84-663A45C20646}" type="datetime1">
              <a:rPr lang="en-US" smtClean="0"/>
              <a:t>5/18/2020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D8071AC1-DFE2-4CEB-A839-7F430962ACC4}" type="datetime1">
              <a:rPr lang="en-US" smtClean="0"/>
              <a:t>5/18/2020</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2F9C0F-A549-4116-ADE7-EA08C05540C8}" type="datetime1">
              <a:rPr lang="en-US" smtClean="0"/>
              <a:t>5/18/2020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7C9EEE4F-EA2D-4584-9DE7-EC300D9E7B04}" type="datetime1">
              <a:rPr lang="en-US" smtClean="0"/>
              <a:t>5/18/2020</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4EBE59C-38C6-435B-909F-6BC5D2F90092}" type="datetime1">
              <a:rPr lang="en-US" smtClean="0"/>
              <a:t>5/18/2020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4B3F88-5DA5-47A3-A95A-FEF6AF43E84E}" type="datetime1">
              <a:rPr lang="en-US" smtClean="0"/>
              <a:t>5/18/2020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A0BB3716-29F6-49DE-A213-3937CA580F20}" type="datetime1">
              <a:rPr lang="en-US" smtClean="0"/>
              <a:t>5/18/2020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B02A8-9935-43BE-936D-943169608636}" type="datetime1">
              <a:rPr lang="en-US" smtClean="0"/>
              <a:t>5/18/2020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3518B405-B3F7-4586-BE59-DF6DE834F5F3}" type="datetime1">
              <a:rPr lang="en-US" smtClean="0"/>
              <a:t>5/18/2020</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376EAD-3739-455C-929C-D58B69B73424}" type="datetime1">
              <a:rPr lang="en-US" smtClean="0"/>
              <a:t>5/18/2020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DBAC8D9-C124-4B74-9CB9-474FDD0AD4C5}" type="datetime1">
              <a:rPr lang="en-US" smtClean="0"/>
              <a:t>5/18/2020</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a:extLst>
              <a:ext uri="{FF2B5EF4-FFF2-40B4-BE49-F238E27FC236}">
                <a16:creationId xmlns:a16="http://schemas.microsoft.com/office/drawing/2014/main" id="{C946306D-5ADD-463A-949A-DEEBA39D70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drawing&#10;&#10;Description automatically generated">
            <a:extLst>
              <a:ext uri="{FF2B5EF4-FFF2-40B4-BE49-F238E27FC236}">
                <a16:creationId xmlns:a16="http://schemas.microsoft.com/office/drawing/2014/main" id="{CF45A1F5-CFC2-48FA-80BE-C62369C2B2AE}"/>
              </a:ext>
            </a:extLst>
          </p:cNvPr>
          <p:cNvPicPr>
            <a:picLocks noChangeAspect="1"/>
          </p:cNvPicPr>
          <p:nvPr/>
        </p:nvPicPr>
        <p:blipFill rotWithShape="1">
          <a:blip r:embed="rId2"/>
          <a:srcRect t="15857" b="20950"/>
          <a:stretch/>
        </p:blipFill>
        <p:spPr>
          <a:xfrm>
            <a:off x="446534" y="599724"/>
            <a:ext cx="5614416" cy="3547872"/>
          </a:xfrm>
          <a:prstGeom prst="rect">
            <a:avLst/>
          </a:prstGeom>
        </p:spPr>
      </p:pic>
      <p:pic>
        <p:nvPicPr>
          <p:cNvPr id="37" name="Picture 36" descr="A circuit board digital representations with numbers and lines">
            <a:extLst>
              <a:ext uri="{FF2B5EF4-FFF2-40B4-BE49-F238E27FC236}">
                <a16:creationId xmlns:a16="http://schemas.microsoft.com/office/drawing/2014/main" id="{1A3477DC-B338-4F74-BC24-AFDF096E5A7F}"/>
              </a:ext>
            </a:extLst>
          </p:cNvPr>
          <p:cNvPicPr>
            <a:picLocks noChangeAspect="1"/>
          </p:cNvPicPr>
          <p:nvPr/>
        </p:nvPicPr>
        <p:blipFill rotWithShape="1">
          <a:blip r:embed="rId3"/>
          <a:srcRect t="934" r="3" b="5999"/>
          <a:stretch/>
        </p:blipFill>
        <p:spPr>
          <a:xfrm>
            <a:off x="6116658" y="599724"/>
            <a:ext cx="5626608" cy="3547872"/>
          </a:xfrm>
          <a:prstGeom prst="rect">
            <a:avLst/>
          </a:prstGeom>
        </p:spPr>
      </p:pic>
      <p:sp>
        <p:nvSpPr>
          <p:cNvPr id="68" name="Rectangle 67">
            <a:extLst>
              <a:ext uri="{FF2B5EF4-FFF2-40B4-BE49-F238E27FC236}">
                <a16:creationId xmlns:a16="http://schemas.microsoft.com/office/drawing/2014/main" id="{9180D5DB-9658-40A6-A418-7C69982226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199467"/>
            <a:ext cx="11296733" cy="21910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D2DBA70-3C88-4960-B0D4-84FCD42B19DB}"/>
              </a:ext>
            </a:extLst>
          </p:cNvPr>
          <p:cNvSpPr>
            <a:spLocks noGrp="1"/>
          </p:cNvSpPr>
          <p:nvPr>
            <p:ph type="ctrTitle"/>
          </p:nvPr>
        </p:nvSpPr>
        <p:spPr>
          <a:xfrm>
            <a:off x="627120" y="4319752"/>
            <a:ext cx="10947620" cy="1155959"/>
          </a:xfrm>
        </p:spPr>
        <p:txBody>
          <a:bodyPr>
            <a:normAutofit/>
          </a:bodyPr>
          <a:lstStyle/>
          <a:p>
            <a:pPr>
              <a:lnSpc>
                <a:spcPct val="90000"/>
              </a:lnSpc>
            </a:pPr>
            <a:r>
              <a:rPr lang="en-US" dirty="0">
                <a:solidFill>
                  <a:srgbClr val="FFFFFF"/>
                </a:solidFill>
              </a:rPr>
              <a:t>RIMDEV</a:t>
            </a:r>
            <a:br>
              <a:rPr lang="en-US" dirty="0">
                <a:solidFill>
                  <a:srgbClr val="FFFFFF"/>
                </a:solidFill>
              </a:rPr>
            </a:br>
            <a:r>
              <a:rPr lang="en-US" dirty="0">
                <a:solidFill>
                  <a:srgbClr val="FFFFFF"/>
                </a:solidFill>
              </a:rPr>
              <a:t>Company</a:t>
            </a:r>
            <a:endParaRPr lang="en-US">
              <a:solidFill>
                <a:srgbClr val="FFFFFF"/>
              </a:solidFill>
            </a:endParaRPr>
          </a:p>
        </p:txBody>
      </p:sp>
      <p:sp>
        <p:nvSpPr>
          <p:cNvPr id="3" name="Subtitle 2">
            <a:extLst>
              <a:ext uri="{FF2B5EF4-FFF2-40B4-BE49-F238E27FC236}">
                <a16:creationId xmlns:a16="http://schemas.microsoft.com/office/drawing/2014/main" id="{1B3254AA-54D7-42C3-86C1-E80F6DF9CA03}"/>
              </a:ext>
            </a:extLst>
          </p:cNvPr>
          <p:cNvSpPr>
            <a:spLocks noGrp="1"/>
          </p:cNvSpPr>
          <p:nvPr>
            <p:ph type="subTitle" idx="1"/>
          </p:nvPr>
        </p:nvSpPr>
        <p:spPr>
          <a:xfrm>
            <a:off x="627120" y="5475712"/>
            <a:ext cx="10947620" cy="476099"/>
          </a:xfrm>
        </p:spPr>
        <p:txBody>
          <a:bodyPr>
            <a:normAutofit/>
          </a:bodyPr>
          <a:lstStyle/>
          <a:p>
            <a:r>
              <a:rPr lang="en-US" dirty="0">
                <a:solidFill>
                  <a:srgbClr val="EBEBEB"/>
                </a:solidFill>
              </a:rPr>
              <a:t>Software and marketing service</a:t>
            </a:r>
          </a:p>
        </p:txBody>
      </p:sp>
      <p:grpSp>
        <p:nvGrpSpPr>
          <p:cNvPr id="70" name="Group 69">
            <a:extLst>
              <a:ext uri="{FF2B5EF4-FFF2-40B4-BE49-F238E27FC236}">
                <a16:creationId xmlns:a16="http://schemas.microsoft.com/office/drawing/2014/main" id="{632810AB-1783-4EC2-BA98-A04B50D038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71" name="Rectangle 70">
              <a:extLst>
                <a:ext uri="{FF2B5EF4-FFF2-40B4-BE49-F238E27FC236}">
                  <a16:creationId xmlns:a16="http://schemas.microsoft.com/office/drawing/2014/main" id="{4F09CE43-7546-451A-9418-9977AE7317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2" name="Rectangle 71">
              <a:extLst>
                <a:ext uri="{FF2B5EF4-FFF2-40B4-BE49-F238E27FC236}">
                  <a16:creationId xmlns:a16="http://schemas.microsoft.com/office/drawing/2014/main" id="{92C17367-5B48-4C71-825E-C1A8CFEC89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73" name="Rectangle 72">
              <a:extLst>
                <a:ext uri="{FF2B5EF4-FFF2-40B4-BE49-F238E27FC236}">
                  <a16:creationId xmlns:a16="http://schemas.microsoft.com/office/drawing/2014/main" id="{86EA071A-7654-4C9E-AA2E-203E152346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098341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E90F2-D67B-4A49-ADF6-EC498A3E06A5}"/>
              </a:ext>
            </a:extLst>
          </p:cNvPr>
          <p:cNvSpPr>
            <a:spLocks noGrp="1"/>
          </p:cNvSpPr>
          <p:nvPr>
            <p:ph type="ctrTitle"/>
          </p:nvPr>
        </p:nvSpPr>
        <p:spPr/>
        <p:txBody>
          <a:bodyPr/>
          <a:lstStyle/>
          <a:p>
            <a:r>
              <a:rPr lang="en-US" dirty="0"/>
              <a:t>Digital marketing </a:t>
            </a:r>
          </a:p>
        </p:txBody>
      </p:sp>
      <p:sp>
        <p:nvSpPr>
          <p:cNvPr id="3" name="Subtitle 2">
            <a:extLst>
              <a:ext uri="{FF2B5EF4-FFF2-40B4-BE49-F238E27FC236}">
                <a16:creationId xmlns:a16="http://schemas.microsoft.com/office/drawing/2014/main" id="{FD039443-777F-4261-AEBF-DBC96F611939}"/>
              </a:ext>
            </a:extLst>
          </p:cNvPr>
          <p:cNvSpPr>
            <a:spLocks noGrp="1"/>
          </p:cNvSpPr>
          <p:nvPr>
            <p:ph type="subTitle" idx="1"/>
          </p:nvPr>
        </p:nvSpPr>
        <p:spPr>
          <a:xfrm>
            <a:off x="581194" y="3193773"/>
            <a:ext cx="10993546" cy="3008243"/>
          </a:xfrm>
        </p:spPr>
        <p:txBody>
          <a:bodyPr>
            <a:normAutofit/>
          </a:bodyPr>
          <a:lstStyle/>
          <a:p>
            <a:r>
              <a:rPr lang="en-US" dirty="0">
                <a:solidFill>
                  <a:schemeClr val="bg1"/>
                </a:solidFill>
              </a:rPr>
              <a:t>we offer a portfolio of digital marketing services and solutions customized to your business needs, goals, the characteristics and interests of your customers and the available budget including:</a:t>
            </a:r>
          </a:p>
          <a:p>
            <a:pPr marL="285750" indent="-285750">
              <a:buFont typeface="Arial" panose="020B0604020202020204" pitchFamily="34" charset="0"/>
              <a:buChar char="•"/>
            </a:pPr>
            <a:r>
              <a:rPr lang="en-US" b="1" dirty="0">
                <a:solidFill>
                  <a:schemeClr val="bg1"/>
                </a:solidFill>
              </a:rPr>
              <a:t>Business Analysis &amp; Consultation </a:t>
            </a:r>
          </a:p>
          <a:p>
            <a:pPr marL="285750" indent="-285750">
              <a:buFont typeface="Arial" panose="020B0604020202020204" pitchFamily="34" charset="0"/>
              <a:buChar char="•"/>
            </a:pPr>
            <a:r>
              <a:rPr lang="en-US" b="1" dirty="0">
                <a:solidFill>
                  <a:schemeClr val="bg1"/>
                </a:solidFill>
              </a:rPr>
              <a:t>Digital Marketing Platforms Development  </a:t>
            </a:r>
          </a:p>
          <a:p>
            <a:pPr marL="285750" indent="-285750">
              <a:buFont typeface="Arial" panose="020B0604020202020204" pitchFamily="34" charset="0"/>
              <a:buChar char="•"/>
            </a:pPr>
            <a:r>
              <a:rPr lang="en-US" b="1" dirty="0">
                <a:solidFill>
                  <a:schemeClr val="bg1"/>
                </a:solidFill>
              </a:rPr>
              <a:t>Search Engine Optimization (SEO)   </a:t>
            </a:r>
          </a:p>
        </p:txBody>
      </p:sp>
    </p:spTree>
    <p:extLst>
      <p:ext uri="{BB962C8B-B14F-4D97-AF65-F5344CB8AC3E}">
        <p14:creationId xmlns:p14="http://schemas.microsoft.com/office/powerpoint/2010/main" val="1029146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p:txBody>
          <a:bodyPr/>
          <a:lstStyle/>
          <a:p>
            <a:r>
              <a:rPr lang="en-US" b="1" dirty="0"/>
              <a:t>Business Analysis &amp; Consultation </a:t>
            </a:r>
          </a:p>
        </p:txBody>
      </p:sp>
      <p:sp>
        <p:nvSpPr>
          <p:cNvPr id="3" name="Content Placeholder 2">
            <a:extLst>
              <a:ext uri="{FF2B5EF4-FFF2-40B4-BE49-F238E27FC236}">
                <a16:creationId xmlns:a16="http://schemas.microsoft.com/office/drawing/2014/main" id="{2A84C396-26A4-49C9-8B70-739A4B402FA1}"/>
              </a:ext>
            </a:extLst>
          </p:cNvPr>
          <p:cNvSpPr>
            <a:spLocks noGrp="1"/>
          </p:cNvSpPr>
          <p:nvPr>
            <p:ph sz="half" idx="1"/>
          </p:nvPr>
        </p:nvSpPr>
        <p:spPr>
          <a:xfrm>
            <a:off x="581193" y="2228002"/>
            <a:ext cx="5422390" cy="4477597"/>
          </a:xfrm>
        </p:spPr>
        <p:txBody>
          <a:bodyPr>
            <a:noAutofit/>
          </a:bodyPr>
          <a:lstStyle/>
          <a:p>
            <a:pPr marL="0" indent="0">
              <a:buNone/>
            </a:pPr>
            <a:r>
              <a:rPr lang="en-US" dirty="0"/>
              <a:t>As a professional full-service marketing agency, we perform a detailed business analysis to define your competition level, targeted customers in order to develop an integrated online marketing strategy and ensuring delivering endless profitable business opportunities.</a:t>
            </a:r>
            <a:endParaRPr lang="en-US" sz="1200" dirty="0"/>
          </a:p>
        </p:txBody>
      </p:sp>
      <p:sp>
        <p:nvSpPr>
          <p:cNvPr id="4" name="Content Placeholder 3">
            <a:extLst>
              <a:ext uri="{FF2B5EF4-FFF2-40B4-BE49-F238E27FC236}">
                <a16:creationId xmlns:a16="http://schemas.microsoft.com/office/drawing/2014/main" id="{D0D89513-AA8D-4747-B9C7-52C573238EA6}"/>
              </a:ext>
            </a:extLst>
          </p:cNvPr>
          <p:cNvSpPr>
            <a:spLocks noGrp="1"/>
          </p:cNvSpPr>
          <p:nvPr>
            <p:ph sz="half" idx="2"/>
          </p:nvPr>
        </p:nvSpPr>
        <p:spPr>
          <a:xfrm>
            <a:off x="6188417" y="2332383"/>
            <a:ext cx="5422392" cy="4187686"/>
          </a:xfrm>
        </p:spPr>
        <p:txBody>
          <a:bodyPr>
            <a:noAutofit/>
          </a:bodyPr>
          <a:lstStyle/>
          <a:p>
            <a:pPr marL="0" indent="0">
              <a:buNone/>
            </a:pPr>
            <a:r>
              <a:rPr lang="fr-FR" dirty="0"/>
              <a:t>En tant qu'agence de marketing professionnelle à service complet, nous effectuons une analyse commerciale détaillée pour définir votre niveau de concurrence, les clients ciblés afin de développer une stratégie de marketing en ligne intégrée et d'assurer des opportunités commerciales rentables sans fin.</a:t>
            </a:r>
            <a:endParaRPr lang="en-US" dirty="0"/>
          </a:p>
        </p:txBody>
      </p:sp>
    </p:spTree>
    <p:extLst>
      <p:ext uri="{BB962C8B-B14F-4D97-AF65-F5344CB8AC3E}">
        <p14:creationId xmlns:p14="http://schemas.microsoft.com/office/powerpoint/2010/main" val="22538217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p:txBody>
          <a:bodyPr/>
          <a:lstStyle/>
          <a:p>
            <a:r>
              <a:rPr lang="en-US" b="1" dirty="0"/>
              <a:t>Digital Marketing Platforms Development</a:t>
            </a:r>
          </a:p>
        </p:txBody>
      </p:sp>
      <p:sp>
        <p:nvSpPr>
          <p:cNvPr id="3" name="Content Placeholder 2">
            <a:extLst>
              <a:ext uri="{FF2B5EF4-FFF2-40B4-BE49-F238E27FC236}">
                <a16:creationId xmlns:a16="http://schemas.microsoft.com/office/drawing/2014/main" id="{2A84C396-26A4-49C9-8B70-739A4B402FA1}"/>
              </a:ext>
            </a:extLst>
          </p:cNvPr>
          <p:cNvSpPr>
            <a:spLocks noGrp="1"/>
          </p:cNvSpPr>
          <p:nvPr>
            <p:ph sz="half" idx="1"/>
          </p:nvPr>
        </p:nvSpPr>
        <p:spPr>
          <a:xfrm>
            <a:off x="581193" y="2228002"/>
            <a:ext cx="5422390" cy="4477597"/>
          </a:xfrm>
        </p:spPr>
        <p:txBody>
          <a:bodyPr>
            <a:noAutofit/>
          </a:bodyPr>
          <a:lstStyle/>
          <a:p>
            <a:pPr marL="0" indent="0">
              <a:buNone/>
            </a:pPr>
            <a:r>
              <a:rPr lang="en-US" dirty="0"/>
              <a:t>Connect with your customers effectively through professional online marketing platforms that are your business website and official mobile app designed and developed by our team of expert web designers, web developers and mobile developers.</a:t>
            </a:r>
            <a:endParaRPr lang="en-US" sz="1200" dirty="0"/>
          </a:p>
        </p:txBody>
      </p:sp>
      <p:sp>
        <p:nvSpPr>
          <p:cNvPr id="4" name="Content Placeholder 3">
            <a:extLst>
              <a:ext uri="{FF2B5EF4-FFF2-40B4-BE49-F238E27FC236}">
                <a16:creationId xmlns:a16="http://schemas.microsoft.com/office/drawing/2014/main" id="{D0D89513-AA8D-4747-B9C7-52C573238EA6}"/>
              </a:ext>
            </a:extLst>
          </p:cNvPr>
          <p:cNvSpPr>
            <a:spLocks noGrp="1"/>
          </p:cNvSpPr>
          <p:nvPr>
            <p:ph sz="half" idx="2"/>
          </p:nvPr>
        </p:nvSpPr>
        <p:spPr>
          <a:xfrm>
            <a:off x="6188417" y="2332383"/>
            <a:ext cx="5422392" cy="4187686"/>
          </a:xfrm>
        </p:spPr>
        <p:txBody>
          <a:bodyPr>
            <a:noAutofit/>
          </a:bodyPr>
          <a:lstStyle/>
          <a:p>
            <a:pPr marL="0" indent="0">
              <a:buNone/>
            </a:pPr>
            <a:r>
              <a:rPr lang="fr-FR" dirty="0"/>
              <a:t>Connectez-vous efficacement à vos clients grâce à des plateformes de marketing en ligne professionnelles qui sont votre site Web professionnel et votre application mobile officielle conçue et développée par notre équipe de concepteurs Web, de développeurs Web et de développeurs mobiles experts.</a:t>
            </a:r>
            <a:endParaRPr lang="en-US" dirty="0"/>
          </a:p>
        </p:txBody>
      </p:sp>
    </p:spTree>
    <p:extLst>
      <p:ext uri="{BB962C8B-B14F-4D97-AF65-F5344CB8AC3E}">
        <p14:creationId xmlns:p14="http://schemas.microsoft.com/office/powerpoint/2010/main" val="4222019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p:txBody>
          <a:bodyPr/>
          <a:lstStyle/>
          <a:p>
            <a:r>
              <a:rPr lang="en-US" b="1" dirty="0"/>
              <a:t>Search Engine Optimization (SEO)</a:t>
            </a:r>
          </a:p>
        </p:txBody>
      </p:sp>
      <p:sp>
        <p:nvSpPr>
          <p:cNvPr id="3" name="Content Placeholder 2">
            <a:extLst>
              <a:ext uri="{FF2B5EF4-FFF2-40B4-BE49-F238E27FC236}">
                <a16:creationId xmlns:a16="http://schemas.microsoft.com/office/drawing/2014/main" id="{2A84C396-26A4-49C9-8B70-739A4B402FA1}"/>
              </a:ext>
            </a:extLst>
          </p:cNvPr>
          <p:cNvSpPr>
            <a:spLocks noGrp="1"/>
          </p:cNvSpPr>
          <p:nvPr>
            <p:ph sz="half" idx="1"/>
          </p:nvPr>
        </p:nvSpPr>
        <p:spPr>
          <a:xfrm>
            <a:off x="581193" y="2228002"/>
            <a:ext cx="5422390" cy="4477597"/>
          </a:xfrm>
        </p:spPr>
        <p:txBody>
          <a:bodyPr>
            <a:noAutofit/>
          </a:bodyPr>
          <a:lstStyle/>
          <a:p>
            <a:r>
              <a:rPr lang="en-US" dirty="0"/>
              <a:t>Generate more continuous free organic traffic from search engines to your website “the center of your digital marketing campaigns” through cost-effective search engine optimization “SEO” marketing services.  </a:t>
            </a:r>
          </a:p>
          <a:p>
            <a:r>
              <a:rPr lang="en-US" dirty="0"/>
              <a:t>Our duty is to optimize your website for search engines and users “potential customers” including the website design (UI), structure, content and the overall user experience (UX).</a:t>
            </a:r>
          </a:p>
          <a:p>
            <a:r>
              <a:rPr lang="en-US" dirty="0"/>
              <a:t>Our aim is not only to improve your website’s visibility within the search engines but also to drive the highest conversion rate from all types of website visits “organic or paid".</a:t>
            </a:r>
          </a:p>
        </p:txBody>
      </p:sp>
      <p:sp>
        <p:nvSpPr>
          <p:cNvPr id="4" name="Content Placeholder 3">
            <a:extLst>
              <a:ext uri="{FF2B5EF4-FFF2-40B4-BE49-F238E27FC236}">
                <a16:creationId xmlns:a16="http://schemas.microsoft.com/office/drawing/2014/main" id="{D0D89513-AA8D-4747-B9C7-52C573238EA6}"/>
              </a:ext>
            </a:extLst>
          </p:cNvPr>
          <p:cNvSpPr>
            <a:spLocks noGrp="1"/>
          </p:cNvSpPr>
          <p:nvPr>
            <p:ph sz="half" idx="2"/>
          </p:nvPr>
        </p:nvSpPr>
        <p:spPr>
          <a:xfrm>
            <a:off x="6188417" y="2332383"/>
            <a:ext cx="5422392" cy="4081669"/>
          </a:xfrm>
        </p:spPr>
        <p:txBody>
          <a:bodyPr>
            <a:noAutofit/>
          </a:bodyPr>
          <a:lstStyle/>
          <a:p>
            <a:r>
              <a:rPr lang="fr-FR" dirty="0"/>
              <a:t>Générez un trafic organique gratuit plus continu à partir des moteurs de recherche vers votre site Web «au centre de vos campagnes de marketing numérique» grâce à des services marketing d'optimisation des moteurs de recherche «SEO» rentables.</a:t>
            </a:r>
          </a:p>
          <a:p>
            <a:r>
              <a:rPr lang="fr-FR" dirty="0"/>
              <a:t>Notre devoir est d'optimiser votre site Web pour les moteurs de recherche et les utilisateurs «clients potentiels», y compris la conception du site Web (UI), la structure, le contenu et l'expérience utilisateur globale (UX).</a:t>
            </a:r>
          </a:p>
          <a:p>
            <a:r>
              <a:rPr lang="fr-FR" dirty="0"/>
              <a:t>Notre objectif n'est pas seulement d'améliorer la visibilité de votre site Web dans les moteurs de recherche, mais également de générer le taux de conversion le plus élevé de tous les types de visites de sites Web «organiques ou payantes».</a:t>
            </a:r>
            <a:endParaRPr lang="en-US" dirty="0"/>
          </a:p>
        </p:txBody>
      </p:sp>
    </p:spTree>
    <p:extLst>
      <p:ext uri="{BB962C8B-B14F-4D97-AF65-F5344CB8AC3E}">
        <p14:creationId xmlns:p14="http://schemas.microsoft.com/office/powerpoint/2010/main" val="2339770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p:txBody>
          <a:bodyPr/>
          <a:lstStyle/>
          <a:p>
            <a:r>
              <a:rPr lang="en-US" b="1" dirty="0"/>
              <a:t>Content Marketing</a:t>
            </a:r>
          </a:p>
        </p:txBody>
      </p:sp>
      <p:sp>
        <p:nvSpPr>
          <p:cNvPr id="3" name="Content Placeholder 2">
            <a:extLst>
              <a:ext uri="{FF2B5EF4-FFF2-40B4-BE49-F238E27FC236}">
                <a16:creationId xmlns:a16="http://schemas.microsoft.com/office/drawing/2014/main" id="{2A84C396-26A4-49C9-8B70-739A4B402FA1}"/>
              </a:ext>
            </a:extLst>
          </p:cNvPr>
          <p:cNvSpPr>
            <a:spLocks noGrp="1"/>
          </p:cNvSpPr>
          <p:nvPr>
            <p:ph sz="half" idx="1"/>
          </p:nvPr>
        </p:nvSpPr>
        <p:spPr>
          <a:xfrm>
            <a:off x="581193" y="2228002"/>
            <a:ext cx="5422390" cy="4477597"/>
          </a:xfrm>
        </p:spPr>
        <p:txBody>
          <a:bodyPr>
            <a:noAutofit/>
          </a:bodyPr>
          <a:lstStyle/>
          <a:p>
            <a:pPr marL="0" indent="0">
              <a:buNone/>
            </a:pPr>
            <a:r>
              <a:rPr lang="en-US" dirty="0"/>
              <a:t>Our content marketing solutions include:</a:t>
            </a:r>
          </a:p>
          <a:p>
            <a:pPr marL="0" indent="0">
              <a:buNone/>
            </a:pPr>
            <a:endParaRPr lang="en-US" sz="1200" dirty="0"/>
          </a:p>
          <a:p>
            <a:r>
              <a:rPr lang="en-US" dirty="0"/>
              <a:t>SEO-friendly Articles</a:t>
            </a:r>
          </a:p>
          <a:p>
            <a:r>
              <a:rPr lang="en-US" dirty="0"/>
              <a:t>Web Landing Pages Copies</a:t>
            </a:r>
          </a:p>
          <a:p>
            <a:r>
              <a:rPr lang="en-US" dirty="0"/>
              <a:t>Social Media Content “Organic &amp; Paid Ads”</a:t>
            </a:r>
          </a:p>
          <a:p>
            <a:r>
              <a:rPr lang="en-US" dirty="0"/>
              <a:t>Email Marketing Campaigns &amp; Newsletters Content</a:t>
            </a:r>
          </a:p>
          <a:p>
            <a:r>
              <a:rPr lang="en-US" dirty="0"/>
              <a:t>Video and Advertisements Scripts</a:t>
            </a:r>
          </a:p>
          <a:p>
            <a:r>
              <a:rPr lang="en-US" dirty="0"/>
              <a:t>Graphic Designs &amp; Illustrations</a:t>
            </a:r>
          </a:p>
          <a:p>
            <a:r>
              <a:rPr lang="en-US" dirty="0"/>
              <a:t>Motion Graphics &amp; Ultra Quality Videos</a:t>
            </a:r>
          </a:p>
        </p:txBody>
      </p:sp>
      <p:sp>
        <p:nvSpPr>
          <p:cNvPr id="4" name="Content Placeholder 3">
            <a:extLst>
              <a:ext uri="{FF2B5EF4-FFF2-40B4-BE49-F238E27FC236}">
                <a16:creationId xmlns:a16="http://schemas.microsoft.com/office/drawing/2014/main" id="{D0D89513-AA8D-4747-B9C7-52C573238EA6}"/>
              </a:ext>
            </a:extLst>
          </p:cNvPr>
          <p:cNvSpPr>
            <a:spLocks noGrp="1"/>
          </p:cNvSpPr>
          <p:nvPr>
            <p:ph sz="half" idx="2"/>
          </p:nvPr>
        </p:nvSpPr>
        <p:spPr>
          <a:xfrm>
            <a:off x="6188417" y="2332383"/>
            <a:ext cx="5422392" cy="4187686"/>
          </a:xfrm>
        </p:spPr>
        <p:txBody>
          <a:bodyPr>
            <a:noAutofit/>
          </a:bodyPr>
          <a:lstStyle/>
          <a:p>
            <a:pPr marL="0" indent="0">
              <a:buNone/>
            </a:pPr>
            <a:r>
              <a:rPr lang="fr-FR" dirty="0"/>
              <a:t>Nos solutions de marketing de contenu comprennent:</a:t>
            </a:r>
          </a:p>
          <a:p>
            <a:pPr marL="0" indent="0">
              <a:buNone/>
            </a:pPr>
            <a:endParaRPr lang="fr-FR" dirty="0"/>
          </a:p>
          <a:p>
            <a:r>
              <a:rPr lang="fr-FR" dirty="0"/>
              <a:t>Articles optimisés pour le référencement</a:t>
            </a:r>
          </a:p>
          <a:p>
            <a:r>
              <a:rPr lang="fr-FR" dirty="0"/>
              <a:t>Copies de pages de destination Web</a:t>
            </a:r>
          </a:p>
          <a:p>
            <a:r>
              <a:rPr lang="fr-FR" dirty="0"/>
              <a:t>Contenu des médias sociaux «Annonces organiques et payantes»</a:t>
            </a:r>
          </a:p>
          <a:p>
            <a:r>
              <a:rPr lang="fr-FR" dirty="0"/>
              <a:t>Contenu des campagnes de marketing par e-mail et des newsletters</a:t>
            </a:r>
          </a:p>
          <a:p>
            <a:r>
              <a:rPr lang="fr-FR" dirty="0"/>
              <a:t>Vidéo et scripts publicitaires</a:t>
            </a:r>
          </a:p>
          <a:p>
            <a:r>
              <a:rPr lang="fr-FR" dirty="0"/>
              <a:t>Conceptions graphiques et illustrations</a:t>
            </a:r>
          </a:p>
          <a:p>
            <a:r>
              <a:rPr lang="fr-FR" dirty="0"/>
              <a:t>Graphiques animés et vidéos de qualité ultra</a:t>
            </a:r>
            <a:endParaRPr lang="en-US" dirty="0"/>
          </a:p>
        </p:txBody>
      </p:sp>
    </p:spTree>
    <p:extLst>
      <p:ext uri="{BB962C8B-B14F-4D97-AF65-F5344CB8AC3E}">
        <p14:creationId xmlns:p14="http://schemas.microsoft.com/office/powerpoint/2010/main" val="39444649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3" name="Rectangle 72">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75" name="Rectangle 74">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76">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79" name="Rectangle 78">
            <a:extLst>
              <a:ext uri="{FF2B5EF4-FFF2-40B4-BE49-F238E27FC236}">
                <a16:creationId xmlns:a16="http://schemas.microsoft.com/office/drawing/2014/main" id="{BF3D65BA-1C65-40FB-92EF-83951BDC1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Digital Marketing, Services Marketing, Advertising, Diens ...">
            <a:extLst>
              <a:ext uri="{FF2B5EF4-FFF2-40B4-BE49-F238E27FC236}">
                <a16:creationId xmlns:a16="http://schemas.microsoft.com/office/drawing/2014/main" id="{BE052794-3E49-4D9D-8B75-A8D4A949770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97452" y="736643"/>
            <a:ext cx="7904804" cy="3735237"/>
          </a:xfrm>
          <a:prstGeom prst="rect">
            <a:avLst/>
          </a:prstGeom>
          <a:noFill/>
          <a:extLst>
            <a:ext uri="{909E8E84-426E-40DD-AFC4-6F175D3DCCD1}">
              <a14:hiddenFill xmlns:a14="http://schemas.microsoft.com/office/drawing/2010/main">
                <a:solidFill>
                  <a:srgbClr val="FFFFFF"/>
                </a:solidFill>
              </a14:hiddenFill>
            </a:ext>
          </a:extLst>
        </p:spPr>
      </p:pic>
      <p:sp>
        <p:nvSpPr>
          <p:cNvPr id="81" name="Rectangle 80">
            <a:extLst>
              <a:ext uri="{FF2B5EF4-FFF2-40B4-BE49-F238E27FC236}">
                <a16:creationId xmlns:a16="http://schemas.microsoft.com/office/drawing/2014/main" id="{ADF52CCA-FCDD-49A0-BFFC-3BD41F1B82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a:xfrm>
            <a:off x="8296275" y="1419225"/>
            <a:ext cx="3081576" cy="2085869"/>
          </a:xfrm>
        </p:spPr>
        <p:txBody>
          <a:bodyPr vert="horz" lIns="91440" tIns="45720" rIns="91440" bIns="45720" rtlCol="0" anchor="b">
            <a:normAutofit/>
          </a:bodyPr>
          <a:lstStyle/>
          <a:p>
            <a:pPr>
              <a:lnSpc>
                <a:spcPct val="90000"/>
              </a:lnSpc>
            </a:pPr>
            <a:r>
              <a:rPr lang="en-US" sz="3100" dirty="0">
                <a:solidFill>
                  <a:srgbClr val="FFFFFF"/>
                </a:solidFill>
              </a:rPr>
              <a:t>Our services</a:t>
            </a:r>
          </a:p>
        </p:txBody>
      </p:sp>
      <p:pic>
        <p:nvPicPr>
          <p:cNvPr id="3" name="Picture 4" descr="Digital Marketing - Results-driven in lead generation, inbound ...">
            <a:extLst>
              <a:ext uri="{FF2B5EF4-FFF2-40B4-BE49-F238E27FC236}">
                <a16:creationId xmlns:a16="http://schemas.microsoft.com/office/drawing/2014/main" id="{23294CAB-010E-4A56-AF65-2AD0112527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7717" y="4165688"/>
            <a:ext cx="6214865" cy="270686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icture containing drawing&#10;&#10;Description automatically generated">
            <a:extLst>
              <a:ext uri="{FF2B5EF4-FFF2-40B4-BE49-F238E27FC236}">
                <a16:creationId xmlns:a16="http://schemas.microsoft.com/office/drawing/2014/main" id="{82EC5F5A-29A8-4325-83AB-B7D0AF8A3659}"/>
              </a:ext>
            </a:extLst>
          </p:cNvPr>
          <p:cNvPicPr>
            <a:picLocks noChangeAspect="1"/>
          </p:cNvPicPr>
          <p:nvPr/>
        </p:nvPicPr>
        <p:blipFill>
          <a:blip r:embed="rId4"/>
          <a:stretch>
            <a:fillRect/>
          </a:stretch>
        </p:blipFill>
        <p:spPr>
          <a:xfrm>
            <a:off x="482600" y="5025065"/>
            <a:ext cx="1599217" cy="1599217"/>
          </a:xfrm>
          <a:prstGeom prst="rect">
            <a:avLst/>
          </a:prstGeom>
        </p:spPr>
      </p:pic>
    </p:spTree>
    <p:extLst>
      <p:ext uri="{BB962C8B-B14F-4D97-AF65-F5344CB8AC3E}">
        <p14:creationId xmlns:p14="http://schemas.microsoft.com/office/powerpoint/2010/main" val="12840724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p:txBody>
          <a:bodyPr/>
          <a:lstStyle/>
          <a:p>
            <a:r>
              <a:rPr lang="en-US" dirty="0"/>
              <a:t>software services</a:t>
            </a:r>
          </a:p>
        </p:txBody>
      </p:sp>
      <p:sp>
        <p:nvSpPr>
          <p:cNvPr id="3" name="Content Placeholder 2">
            <a:extLst>
              <a:ext uri="{FF2B5EF4-FFF2-40B4-BE49-F238E27FC236}">
                <a16:creationId xmlns:a16="http://schemas.microsoft.com/office/drawing/2014/main" id="{232D010D-438E-4194-A456-83A6B1DBBC1A}"/>
              </a:ext>
            </a:extLst>
          </p:cNvPr>
          <p:cNvSpPr>
            <a:spLocks noGrp="1"/>
          </p:cNvSpPr>
          <p:nvPr>
            <p:ph sz="half" idx="1"/>
          </p:nvPr>
        </p:nvSpPr>
        <p:spPr/>
        <p:txBody>
          <a:bodyPr>
            <a:normAutofit/>
          </a:bodyPr>
          <a:lstStyle/>
          <a:p>
            <a:r>
              <a:rPr lang="en-US" b="1" dirty="0"/>
              <a:t>Software Consulting</a:t>
            </a:r>
          </a:p>
          <a:p>
            <a:r>
              <a:rPr lang="en-US" b="1" dirty="0"/>
              <a:t>Software Development</a:t>
            </a:r>
          </a:p>
          <a:p>
            <a:r>
              <a:rPr lang="en-US" b="1" dirty="0"/>
              <a:t>Software Development Outsourcing</a:t>
            </a:r>
          </a:p>
          <a:p>
            <a:r>
              <a:rPr lang="en-US" b="1" dirty="0"/>
              <a:t>Enterprise Application Service</a:t>
            </a:r>
          </a:p>
          <a:p>
            <a:r>
              <a:rPr lang="en-US" b="1" dirty="0"/>
              <a:t>Support Service</a:t>
            </a:r>
          </a:p>
          <a:p>
            <a:endParaRPr lang="en-US" dirty="0">
              <a:solidFill>
                <a:schemeClr val="tx1"/>
              </a:solidFill>
            </a:endParaRPr>
          </a:p>
        </p:txBody>
      </p:sp>
      <p:sp>
        <p:nvSpPr>
          <p:cNvPr id="4" name="Content Placeholder 3">
            <a:extLst>
              <a:ext uri="{FF2B5EF4-FFF2-40B4-BE49-F238E27FC236}">
                <a16:creationId xmlns:a16="http://schemas.microsoft.com/office/drawing/2014/main" id="{F4DF756D-BE48-4749-A8CC-4C6F3A6B2E27}"/>
              </a:ext>
            </a:extLst>
          </p:cNvPr>
          <p:cNvSpPr>
            <a:spLocks noGrp="1"/>
          </p:cNvSpPr>
          <p:nvPr>
            <p:ph sz="half" idx="2"/>
          </p:nvPr>
        </p:nvSpPr>
        <p:spPr/>
        <p:txBody>
          <a:bodyPr>
            <a:normAutofit/>
          </a:bodyPr>
          <a:lstStyle/>
          <a:p>
            <a:r>
              <a:rPr lang="fr-FR" dirty="0"/>
              <a:t>Conseil en logiciel</a:t>
            </a:r>
          </a:p>
          <a:p>
            <a:r>
              <a:rPr lang="fr-FR" dirty="0"/>
              <a:t>Développement de logiciels</a:t>
            </a:r>
          </a:p>
          <a:p>
            <a:r>
              <a:rPr lang="fr-FR" dirty="0"/>
              <a:t>Externalisation du développement logiciel</a:t>
            </a:r>
          </a:p>
          <a:p>
            <a:r>
              <a:rPr lang="fr-FR" dirty="0"/>
              <a:t>Service d'application d'entreprise</a:t>
            </a:r>
          </a:p>
          <a:p>
            <a:r>
              <a:rPr lang="en-US" dirty="0">
                <a:solidFill>
                  <a:schemeClr val="tx1"/>
                </a:solidFill>
              </a:rPr>
              <a:t>Service de support</a:t>
            </a:r>
          </a:p>
        </p:txBody>
      </p:sp>
    </p:spTree>
    <p:extLst>
      <p:ext uri="{BB962C8B-B14F-4D97-AF65-F5344CB8AC3E}">
        <p14:creationId xmlns:p14="http://schemas.microsoft.com/office/powerpoint/2010/main" val="33396345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p:txBody>
          <a:bodyPr/>
          <a:lstStyle/>
          <a:p>
            <a:r>
              <a:rPr lang="en-US" dirty="0"/>
              <a:t>software </a:t>
            </a:r>
            <a:r>
              <a:rPr lang="en-US" b="1" dirty="0"/>
              <a:t>Consulting</a:t>
            </a:r>
            <a:endParaRPr lang="en-US" dirty="0"/>
          </a:p>
        </p:txBody>
      </p:sp>
      <p:sp>
        <p:nvSpPr>
          <p:cNvPr id="3" name="Content Placeholder 2">
            <a:extLst>
              <a:ext uri="{FF2B5EF4-FFF2-40B4-BE49-F238E27FC236}">
                <a16:creationId xmlns:a16="http://schemas.microsoft.com/office/drawing/2014/main" id="{232D010D-438E-4194-A456-83A6B1DBBC1A}"/>
              </a:ext>
            </a:extLst>
          </p:cNvPr>
          <p:cNvSpPr>
            <a:spLocks noGrp="1"/>
          </p:cNvSpPr>
          <p:nvPr>
            <p:ph sz="half" idx="1"/>
          </p:nvPr>
        </p:nvSpPr>
        <p:spPr>
          <a:xfrm>
            <a:off x="581193" y="2228003"/>
            <a:ext cx="5422390" cy="4278814"/>
          </a:xfrm>
        </p:spPr>
        <p:txBody>
          <a:bodyPr>
            <a:normAutofit fontScale="62500" lnSpcReduction="20000"/>
          </a:bodyPr>
          <a:lstStyle/>
          <a:p>
            <a:pPr marL="0" indent="0">
              <a:buNone/>
            </a:pPr>
            <a:r>
              <a:rPr lang="en-US" dirty="0"/>
              <a:t>Our team can help you to:</a:t>
            </a:r>
          </a:p>
          <a:p>
            <a:r>
              <a:rPr lang="en-US" dirty="0"/>
              <a:t>Refine your application idea.</a:t>
            </a:r>
          </a:p>
          <a:p>
            <a:r>
              <a:rPr lang="en-US" dirty="0"/>
              <a:t>Develop the detailed concept of future software.</a:t>
            </a:r>
          </a:p>
          <a:p>
            <a:r>
              <a:rPr lang="en-US" dirty="0"/>
              <a:t>Elicit and prioritize all needed requirements.</a:t>
            </a:r>
          </a:p>
          <a:p>
            <a:r>
              <a:rPr lang="en-US" dirty="0"/>
              <a:t>Design the software architecture for maximum efficiency and productivity of the application.</a:t>
            </a:r>
          </a:p>
          <a:p>
            <a:r>
              <a:rPr lang="en-US" dirty="0"/>
              <a:t>Choose the right technology stack.</a:t>
            </a:r>
          </a:p>
          <a:p>
            <a:r>
              <a:rPr lang="en-US" dirty="0"/>
              <a:t>Put together a plan for smooth integration of your enterprise applications.</a:t>
            </a:r>
          </a:p>
          <a:p>
            <a:r>
              <a:rPr lang="en-US" dirty="0"/>
              <a:t>Protect your software from failures and security breaches.</a:t>
            </a:r>
          </a:p>
          <a:p>
            <a:r>
              <a:rPr lang="en-US" dirty="0"/>
              <a:t>Ensure the software quality and compliance.</a:t>
            </a:r>
          </a:p>
          <a:p>
            <a:r>
              <a:rPr lang="en-US" dirty="0"/>
              <a:t>For the companies engaged in software product development, we can:</a:t>
            </a:r>
          </a:p>
          <a:p>
            <a:r>
              <a:rPr lang="en-US" dirty="0"/>
              <a:t>Estimate future application viability.</a:t>
            </a:r>
          </a:p>
          <a:p>
            <a:r>
              <a:rPr lang="en-US" dirty="0"/>
              <a:t>Assess risks and budget.</a:t>
            </a:r>
          </a:p>
          <a:p>
            <a:r>
              <a:rPr lang="en-US" dirty="0"/>
              <a:t>Develop a proof of concept (POC).</a:t>
            </a:r>
          </a:p>
          <a:p>
            <a:r>
              <a:rPr lang="en-US" dirty="0"/>
              <a:t>Advise on optimal product design.</a:t>
            </a:r>
          </a:p>
          <a:p>
            <a:r>
              <a:rPr lang="en-US" dirty="0"/>
              <a:t>Offer ways to maximize ROI.</a:t>
            </a:r>
          </a:p>
          <a:p>
            <a:endParaRPr lang="en-US" dirty="0">
              <a:solidFill>
                <a:schemeClr val="tx1"/>
              </a:solidFill>
            </a:endParaRPr>
          </a:p>
        </p:txBody>
      </p:sp>
      <p:sp>
        <p:nvSpPr>
          <p:cNvPr id="4" name="Content Placeholder 3">
            <a:extLst>
              <a:ext uri="{FF2B5EF4-FFF2-40B4-BE49-F238E27FC236}">
                <a16:creationId xmlns:a16="http://schemas.microsoft.com/office/drawing/2014/main" id="{F4DF756D-BE48-4749-A8CC-4C6F3A6B2E27}"/>
              </a:ext>
            </a:extLst>
          </p:cNvPr>
          <p:cNvSpPr>
            <a:spLocks noGrp="1"/>
          </p:cNvSpPr>
          <p:nvPr>
            <p:ph sz="half" idx="2"/>
          </p:nvPr>
        </p:nvSpPr>
        <p:spPr>
          <a:xfrm>
            <a:off x="6188417" y="2228003"/>
            <a:ext cx="5422392" cy="4040275"/>
          </a:xfrm>
        </p:spPr>
        <p:txBody>
          <a:bodyPr>
            <a:normAutofit fontScale="62500" lnSpcReduction="20000"/>
          </a:bodyPr>
          <a:lstStyle/>
          <a:p>
            <a:pPr marL="0" indent="0">
              <a:buNone/>
            </a:pPr>
            <a:r>
              <a:rPr lang="fr-FR" dirty="0"/>
              <a:t>Notre équipe peut vous aider à:</a:t>
            </a:r>
          </a:p>
          <a:p>
            <a:r>
              <a:rPr lang="fr-FR" dirty="0"/>
              <a:t>Affinez votre idée d'application.</a:t>
            </a:r>
          </a:p>
          <a:p>
            <a:r>
              <a:rPr lang="fr-FR" dirty="0"/>
              <a:t>Développer le concept détaillé du futur logiciel.</a:t>
            </a:r>
          </a:p>
          <a:p>
            <a:r>
              <a:rPr lang="fr-FR" dirty="0"/>
              <a:t>Obtenez et hiérarchisez toutes les exigences nécessaires.</a:t>
            </a:r>
          </a:p>
          <a:p>
            <a:r>
              <a:rPr lang="fr-FR" dirty="0"/>
              <a:t>Concevez l'architecture logicielle pour une efficacité et une productivité maximales de l'application.</a:t>
            </a:r>
          </a:p>
          <a:p>
            <a:r>
              <a:rPr lang="fr-FR" dirty="0"/>
              <a:t>Choisissez la bonne pile technologique.</a:t>
            </a:r>
          </a:p>
          <a:p>
            <a:r>
              <a:rPr lang="fr-FR" dirty="0"/>
              <a:t>Élaborez un plan pour une intégration en douceur de vos applications d'entreprise.</a:t>
            </a:r>
          </a:p>
          <a:p>
            <a:r>
              <a:rPr lang="fr-FR" dirty="0"/>
              <a:t>Protégez votre logiciel contre les pannes et les failles de sécurité.</a:t>
            </a:r>
          </a:p>
          <a:p>
            <a:r>
              <a:rPr lang="fr-FR" dirty="0"/>
              <a:t>Assurez la qualité et la conformité des logiciels.</a:t>
            </a:r>
          </a:p>
          <a:p>
            <a:r>
              <a:rPr lang="fr-FR" dirty="0"/>
              <a:t>Pour les entreprises engagées dans le développement de produits logiciels, nous pouvons:</a:t>
            </a:r>
          </a:p>
          <a:p>
            <a:r>
              <a:rPr lang="fr-FR" dirty="0"/>
              <a:t>Estimer la viabilité future de l'application.</a:t>
            </a:r>
          </a:p>
          <a:p>
            <a:r>
              <a:rPr lang="fr-FR" dirty="0"/>
              <a:t>Évaluez les risques et le budget.</a:t>
            </a:r>
          </a:p>
          <a:p>
            <a:r>
              <a:rPr lang="fr-FR" dirty="0"/>
              <a:t>Développer une preuve de concept (POC).</a:t>
            </a:r>
          </a:p>
          <a:p>
            <a:r>
              <a:rPr lang="fr-FR" dirty="0"/>
              <a:t>Conseiller sur la conception optimale du produit.</a:t>
            </a:r>
          </a:p>
          <a:p>
            <a:r>
              <a:rPr lang="fr-FR" dirty="0"/>
              <a:t>Offrez des moyens de maximiser le retour sur investissement.</a:t>
            </a:r>
            <a:endParaRPr lang="en-US" dirty="0">
              <a:solidFill>
                <a:schemeClr val="tx1"/>
              </a:solidFill>
            </a:endParaRPr>
          </a:p>
        </p:txBody>
      </p:sp>
      <p:pic>
        <p:nvPicPr>
          <p:cNvPr id="1028" name="Picture 4" descr="IT Consultancy | Milena Software">
            <a:extLst>
              <a:ext uri="{FF2B5EF4-FFF2-40B4-BE49-F238E27FC236}">
                <a16:creationId xmlns:a16="http://schemas.microsoft.com/office/drawing/2014/main" id="{29EBFFEA-E94B-4BD7-988C-E2C3737811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45749" y="589722"/>
            <a:ext cx="2165058" cy="1353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6051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p:txBody>
          <a:bodyPr/>
          <a:lstStyle/>
          <a:p>
            <a:r>
              <a:rPr lang="en-US" dirty="0"/>
              <a:t>software </a:t>
            </a:r>
            <a:r>
              <a:rPr lang="en-US" b="1" dirty="0"/>
              <a:t>Consulting</a:t>
            </a:r>
            <a:endParaRPr lang="en-US" dirty="0"/>
          </a:p>
        </p:txBody>
      </p:sp>
      <p:pic>
        <p:nvPicPr>
          <p:cNvPr id="1028" name="Picture 4" descr="IT Consultancy | Milena Software">
            <a:extLst>
              <a:ext uri="{FF2B5EF4-FFF2-40B4-BE49-F238E27FC236}">
                <a16:creationId xmlns:a16="http://schemas.microsoft.com/office/drawing/2014/main" id="{29EBFFEA-E94B-4BD7-988C-E2C3737811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1202" y="1960277"/>
            <a:ext cx="7269595" cy="45434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90648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23358-E77A-4899-BF1B-62006A6A50E4}"/>
              </a:ext>
            </a:extLst>
          </p:cNvPr>
          <p:cNvSpPr>
            <a:spLocks noGrp="1"/>
          </p:cNvSpPr>
          <p:nvPr>
            <p:ph type="ctrTitle"/>
          </p:nvPr>
        </p:nvSpPr>
        <p:spPr>
          <a:xfrm>
            <a:off x="581191" y="1020431"/>
            <a:ext cx="10993549" cy="940891"/>
          </a:xfrm>
        </p:spPr>
        <p:txBody>
          <a:bodyPr/>
          <a:lstStyle/>
          <a:p>
            <a:r>
              <a:rPr lang="en-US" dirty="0"/>
              <a:t>software development service</a:t>
            </a:r>
          </a:p>
        </p:txBody>
      </p:sp>
      <p:sp>
        <p:nvSpPr>
          <p:cNvPr id="3" name="Subtitle 2">
            <a:extLst>
              <a:ext uri="{FF2B5EF4-FFF2-40B4-BE49-F238E27FC236}">
                <a16:creationId xmlns:a16="http://schemas.microsoft.com/office/drawing/2014/main" id="{B33A5F4B-0423-4198-A29A-DAA29A0D94BD}"/>
              </a:ext>
            </a:extLst>
          </p:cNvPr>
          <p:cNvSpPr>
            <a:spLocks noGrp="1"/>
          </p:cNvSpPr>
          <p:nvPr>
            <p:ph type="subTitle" idx="1"/>
          </p:nvPr>
        </p:nvSpPr>
        <p:spPr>
          <a:xfrm>
            <a:off x="581194" y="3140765"/>
            <a:ext cx="10993546" cy="3061252"/>
          </a:xfrm>
        </p:spPr>
        <p:txBody>
          <a:bodyPr>
            <a:normAutofit fontScale="92500" lnSpcReduction="20000"/>
          </a:bodyPr>
          <a:lstStyle/>
          <a:p>
            <a:r>
              <a:rPr lang="en-US" sz="2400" b="1" dirty="0">
                <a:solidFill>
                  <a:schemeClr val="bg1"/>
                </a:solidFill>
              </a:rPr>
              <a:t>Invent, build, integrate, scale </a:t>
            </a:r>
            <a:r>
              <a:rPr lang="en-US" sz="2400" dirty="0">
                <a:solidFill>
                  <a:schemeClr val="bg1"/>
                </a:solidFill>
              </a:rPr>
              <a:t>and </a:t>
            </a:r>
            <a:r>
              <a:rPr lang="en-US" sz="2400" b="1" dirty="0">
                <a:solidFill>
                  <a:schemeClr val="bg1"/>
                </a:solidFill>
              </a:rPr>
              <a:t>upgrade</a:t>
            </a:r>
            <a:r>
              <a:rPr lang="en-US" sz="2400" dirty="0">
                <a:solidFill>
                  <a:schemeClr val="bg1"/>
                </a:solidFill>
              </a:rPr>
              <a:t> your applications with RIMDEV . Fully in the art and science of software engineering and management, we help you to build high-quality software solutions and products as well as deliver a wide range of related professional services.</a:t>
            </a:r>
          </a:p>
          <a:p>
            <a:r>
              <a:rPr lang="fr-FR" sz="2400" dirty="0">
                <a:solidFill>
                  <a:schemeClr val="bg1"/>
                </a:solidFill>
              </a:rPr>
              <a:t>Inventez, construisez, intégrez, faites évoluer et mettez à niveau vos applications avec RIMDEV. Entièrement dans l'art et la science de l'ingénierie et de la gestion de logiciels, nous vous aidons à créer des solutions et des produits logiciels de haute qualité ainsi qu'à fournir une large gamme de services professionnels connexes.</a:t>
            </a:r>
            <a:endParaRPr lang="en-US" sz="2400" dirty="0">
              <a:solidFill>
                <a:schemeClr val="bg1"/>
              </a:solidFill>
            </a:endParaRPr>
          </a:p>
        </p:txBody>
      </p:sp>
    </p:spTree>
    <p:extLst>
      <p:ext uri="{BB962C8B-B14F-4D97-AF65-F5344CB8AC3E}">
        <p14:creationId xmlns:p14="http://schemas.microsoft.com/office/powerpoint/2010/main" val="1378567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p:txBody>
          <a:bodyPr/>
          <a:lstStyle/>
          <a:p>
            <a:r>
              <a:rPr lang="en-US" dirty="0"/>
              <a:t>software development service</a:t>
            </a:r>
          </a:p>
        </p:txBody>
      </p:sp>
      <p:sp>
        <p:nvSpPr>
          <p:cNvPr id="3" name="Content Placeholder 2">
            <a:extLst>
              <a:ext uri="{FF2B5EF4-FFF2-40B4-BE49-F238E27FC236}">
                <a16:creationId xmlns:a16="http://schemas.microsoft.com/office/drawing/2014/main" id="{232D010D-438E-4194-A456-83A6B1DBBC1A}"/>
              </a:ext>
            </a:extLst>
          </p:cNvPr>
          <p:cNvSpPr>
            <a:spLocks noGrp="1"/>
          </p:cNvSpPr>
          <p:nvPr>
            <p:ph sz="half" idx="1"/>
          </p:nvPr>
        </p:nvSpPr>
        <p:spPr/>
        <p:txBody>
          <a:bodyPr>
            <a:normAutofit fontScale="70000" lnSpcReduction="20000"/>
          </a:bodyPr>
          <a:lstStyle/>
          <a:p>
            <a:pPr marL="0" indent="0">
              <a:buNone/>
            </a:pPr>
            <a:r>
              <a:rPr lang="en-US" dirty="0">
                <a:solidFill>
                  <a:schemeClr val="tx1"/>
                </a:solidFill>
              </a:rPr>
              <a:t>We can build customer-facing applications that facilitate experience with your brand, drive brand awareness, impress and retain your customers, thus letting your business stand out and grow its market share. To satisfy the demands of modern users, we pay special attention to striking design, ease of use and high performance in application we create. </a:t>
            </a:r>
          </a:p>
          <a:p>
            <a:pPr marL="342900" indent="-342900">
              <a:buFont typeface="Arial" panose="020B0604020202020204" pitchFamily="34" charset="0"/>
              <a:buChar char="•"/>
            </a:pPr>
            <a:r>
              <a:rPr lang="en-US" dirty="0">
                <a:solidFill>
                  <a:schemeClr val="tx1"/>
                </a:solidFill>
              </a:rPr>
              <a:t>Customer portals.</a:t>
            </a:r>
          </a:p>
          <a:p>
            <a:pPr marL="342900" indent="-342900">
              <a:buFont typeface="Arial" panose="020B0604020202020204" pitchFamily="34" charset="0"/>
              <a:buChar char="•"/>
            </a:pPr>
            <a:r>
              <a:rPr lang="en-US" dirty="0">
                <a:solidFill>
                  <a:schemeClr val="tx1"/>
                </a:solidFill>
              </a:rPr>
              <a:t>Self-service portals.</a:t>
            </a:r>
          </a:p>
          <a:p>
            <a:pPr marL="342900" indent="-342900">
              <a:buFont typeface="Arial" panose="020B0604020202020204" pitchFamily="34" charset="0"/>
              <a:buChar char="•"/>
            </a:pPr>
            <a:r>
              <a:rPr lang="en-US" dirty="0">
                <a:solidFill>
                  <a:schemeClr val="tx1"/>
                </a:solidFill>
              </a:rPr>
              <a:t>Ecommerce / online marketplace.</a:t>
            </a:r>
          </a:p>
          <a:p>
            <a:pPr marL="342900" indent="-342900">
              <a:buFont typeface="Arial" panose="020B0604020202020204" pitchFamily="34" charset="0"/>
              <a:buChar char="•"/>
            </a:pPr>
            <a:r>
              <a:rPr lang="en-US" dirty="0">
                <a:solidFill>
                  <a:schemeClr val="tx1"/>
                </a:solidFill>
              </a:rPr>
              <a:t>Marketing automation software.</a:t>
            </a:r>
          </a:p>
          <a:p>
            <a:pPr marL="342900" indent="-342900">
              <a:buFont typeface="Arial" panose="020B0604020202020204" pitchFamily="34" charset="0"/>
              <a:buChar char="•"/>
            </a:pPr>
            <a:r>
              <a:rPr lang="en-US" dirty="0">
                <a:solidFill>
                  <a:schemeClr val="tx1"/>
                </a:solidFill>
              </a:rPr>
              <a:t>Gamification software.</a:t>
            </a:r>
          </a:p>
          <a:p>
            <a:pPr marL="342900" indent="-342900">
              <a:buFont typeface="Arial" panose="020B0604020202020204" pitchFamily="34" charset="0"/>
              <a:buChar char="•"/>
            </a:pPr>
            <a:r>
              <a:rPr lang="en-US" dirty="0">
                <a:solidFill>
                  <a:schemeClr val="tx1"/>
                </a:solidFill>
              </a:rPr>
              <a:t>Payment systems.</a:t>
            </a:r>
          </a:p>
          <a:p>
            <a:pPr marL="342900" indent="-342900">
              <a:buFont typeface="Arial" panose="020B0604020202020204" pitchFamily="34" charset="0"/>
              <a:buChar char="•"/>
            </a:pPr>
            <a:r>
              <a:rPr lang="en-US" dirty="0">
                <a:solidFill>
                  <a:schemeClr val="tx1"/>
                </a:solidFill>
              </a:rPr>
              <a:t>Client apps: mobile banking, shopping apps, patient apps.</a:t>
            </a:r>
          </a:p>
          <a:p>
            <a:pPr marL="342900" indent="-342900">
              <a:buFont typeface="Arial" panose="020B0604020202020204" pitchFamily="34" charset="0"/>
              <a:buChar char="•"/>
            </a:pPr>
            <a:r>
              <a:rPr lang="en-US" dirty="0">
                <a:solidFill>
                  <a:schemeClr val="tx1"/>
                </a:solidFill>
              </a:rPr>
              <a:t>Food Service</a:t>
            </a:r>
          </a:p>
          <a:p>
            <a:endParaRPr lang="en-US" dirty="0">
              <a:solidFill>
                <a:schemeClr val="tx1"/>
              </a:solidFill>
            </a:endParaRPr>
          </a:p>
        </p:txBody>
      </p:sp>
      <p:sp>
        <p:nvSpPr>
          <p:cNvPr id="4" name="Content Placeholder 3">
            <a:extLst>
              <a:ext uri="{FF2B5EF4-FFF2-40B4-BE49-F238E27FC236}">
                <a16:creationId xmlns:a16="http://schemas.microsoft.com/office/drawing/2014/main" id="{F4DF756D-BE48-4749-A8CC-4C6F3A6B2E27}"/>
              </a:ext>
            </a:extLst>
          </p:cNvPr>
          <p:cNvSpPr>
            <a:spLocks noGrp="1"/>
          </p:cNvSpPr>
          <p:nvPr>
            <p:ph sz="half" idx="2"/>
          </p:nvPr>
        </p:nvSpPr>
        <p:spPr/>
        <p:txBody>
          <a:bodyPr>
            <a:normAutofit fontScale="70000" lnSpcReduction="20000"/>
          </a:bodyPr>
          <a:lstStyle/>
          <a:p>
            <a:pPr marL="0" indent="0">
              <a:buNone/>
            </a:pPr>
            <a:r>
              <a:rPr lang="fr-FR" dirty="0"/>
              <a:t>Nous pouvons créer des applications orientées client qui facilitent l'expérience avec votre marque, renforcent la notoriété de la marque, impressionnent et fidélisent vos clients, permettant ainsi à votre entreprise de se démarquer et d'augmenter sa part de marché. Pour satisfaire les exigences des utilisateurs modernes, nous accordons une attention particulière à la conception remarquable, à la facilité d'utilisation et aux performances élevées dans les applications que nous créons.</a:t>
            </a:r>
          </a:p>
          <a:p>
            <a:r>
              <a:rPr lang="fr-FR" dirty="0"/>
              <a:t>Portails clients.</a:t>
            </a:r>
          </a:p>
          <a:p>
            <a:r>
              <a:rPr lang="fr-FR" dirty="0"/>
              <a:t>Portails en libre-service.</a:t>
            </a:r>
          </a:p>
          <a:p>
            <a:r>
              <a:rPr lang="fr-FR" dirty="0"/>
              <a:t>Commerce électronique / marché en ligne.</a:t>
            </a:r>
          </a:p>
          <a:p>
            <a:r>
              <a:rPr lang="fr-FR" dirty="0"/>
              <a:t>Logiciel d'automatisation marketing.</a:t>
            </a:r>
          </a:p>
          <a:p>
            <a:r>
              <a:rPr lang="fr-FR" dirty="0"/>
              <a:t>Logiciel de gamification.</a:t>
            </a:r>
          </a:p>
          <a:p>
            <a:r>
              <a:rPr lang="fr-FR" dirty="0"/>
              <a:t>Systèmes de paiement.</a:t>
            </a:r>
          </a:p>
          <a:p>
            <a:r>
              <a:rPr lang="fr-FR" dirty="0"/>
              <a:t>Applications client: services bancaires mobiles, applications d'achat, applications patient.</a:t>
            </a:r>
          </a:p>
          <a:p>
            <a:r>
              <a:rPr lang="en-US" dirty="0">
                <a:solidFill>
                  <a:schemeClr val="tx1"/>
                </a:solidFill>
              </a:rPr>
              <a:t>Food Service</a:t>
            </a:r>
          </a:p>
        </p:txBody>
      </p:sp>
    </p:spTree>
    <p:extLst>
      <p:ext uri="{BB962C8B-B14F-4D97-AF65-F5344CB8AC3E}">
        <p14:creationId xmlns:p14="http://schemas.microsoft.com/office/powerpoint/2010/main" val="32811277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3" name="Rectangle 72">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75" name="Rectangle 74">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76">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79" name="Rectangle 78">
            <a:extLst>
              <a:ext uri="{FF2B5EF4-FFF2-40B4-BE49-F238E27FC236}">
                <a16:creationId xmlns:a16="http://schemas.microsoft.com/office/drawing/2014/main" id="{BF3D65BA-1C65-40FB-92EF-83951BDC1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Benefits of Software Development Outsourcing | codifier">
            <a:extLst>
              <a:ext uri="{FF2B5EF4-FFF2-40B4-BE49-F238E27FC236}">
                <a16:creationId xmlns:a16="http://schemas.microsoft.com/office/drawing/2014/main" id="{75D19B7A-C1FF-49D6-95AD-D59C0BB154C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46533" y="723899"/>
            <a:ext cx="7588586" cy="5584497"/>
          </a:xfrm>
          <a:prstGeom prst="rect">
            <a:avLst/>
          </a:prstGeom>
          <a:noFill/>
          <a:extLst>
            <a:ext uri="{909E8E84-426E-40DD-AFC4-6F175D3DCCD1}">
              <a14:hiddenFill xmlns:a14="http://schemas.microsoft.com/office/drawing/2010/main">
                <a:solidFill>
                  <a:srgbClr val="FFFFFF"/>
                </a:solidFill>
              </a14:hiddenFill>
            </a:ext>
          </a:extLst>
        </p:spPr>
      </p:pic>
      <p:sp>
        <p:nvSpPr>
          <p:cNvPr id="81" name="Rectangle 80">
            <a:extLst>
              <a:ext uri="{FF2B5EF4-FFF2-40B4-BE49-F238E27FC236}">
                <a16:creationId xmlns:a16="http://schemas.microsoft.com/office/drawing/2014/main" id="{ADF52CCA-FCDD-49A0-BFFC-3BD41F1B82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a:xfrm>
            <a:off x="8296275" y="1419225"/>
            <a:ext cx="3081576" cy="2085869"/>
          </a:xfrm>
        </p:spPr>
        <p:txBody>
          <a:bodyPr vert="horz" lIns="91440" tIns="45720" rIns="91440" bIns="45720" rtlCol="0" anchor="b">
            <a:normAutofit/>
          </a:bodyPr>
          <a:lstStyle/>
          <a:p>
            <a:pPr>
              <a:lnSpc>
                <a:spcPct val="90000"/>
              </a:lnSpc>
            </a:pPr>
            <a:r>
              <a:rPr lang="en-US" sz="3100">
                <a:solidFill>
                  <a:srgbClr val="FFFFFF"/>
                </a:solidFill>
              </a:rPr>
              <a:t>Software Development Outsourcing</a:t>
            </a:r>
          </a:p>
        </p:txBody>
      </p:sp>
    </p:spTree>
    <p:extLst>
      <p:ext uri="{BB962C8B-B14F-4D97-AF65-F5344CB8AC3E}">
        <p14:creationId xmlns:p14="http://schemas.microsoft.com/office/powerpoint/2010/main" val="3984162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p:txBody>
          <a:bodyPr/>
          <a:lstStyle/>
          <a:p>
            <a:r>
              <a:rPr lang="en-US" b="1" dirty="0"/>
              <a:t>Enterprise Application Service</a:t>
            </a:r>
          </a:p>
        </p:txBody>
      </p:sp>
      <p:sp>
        <p:nvSpPr>
          <p:cNvPr id="3" name="Content Placeholder 2">
            <a:extLst>
              <a:ext uri="{FF2B5EF4-FFF2-40B4-BE49-F238E27FC236}">
                <a16:creationId xmlns:a16="http://schemas.microsoft.com/office/drawing/2014/main" id="{2A84C396-26A4-49C9-8B70-739A4B402FA1}"/>
              </a:ext>
            </a:extLst>
          </p:cNvPr>
          <p:cNvSpPr>
            <a:spLocks noGrp="1"/>
          </p:cNvSpPr>
          <p:nvPr>
            <p:ph sz="half" idx="1"/>
          </p:nvPr>
        </p:nvSpPr>
        <p:spPr>
          <a:xfrm>
            <a:off x="581193" y="2228002"/>
            <a:ext cx="5422390" cy="4477597"/>
          </a:xfrm>
        </p:spPr>
        <p:txBody>
          <a:bodyPr>
            <a:noAutofit/>
          </a:bodyPr>
          <a:lstStyle/>
          <a:p>
            <a:pPr marL="0" indent="0">
              <a:buNone/>
            </a:pPr>
            <a:r>
              <a:rPr lang="en-US" sz="1200" dirty="0"/>
              <a:t>Our team implements modernization of legacy applications to increase their efficiency and incorporate them better into a modern enterprise IT strategy.  </a:t>
            </a:r>
          </a:p>
          <a:p>
            <a:r>
              <a:rPr lang="en-US" sz="1200" dirty="0"/>
              <a:t>We support a wide range of ‘revival’ activities and scale them according to your business needs.</a:t>
            </a:r>
          </a:p>
          <a:p>
            <a:r>
              <a:rPr lang="en-US" sz="1200" dirty="0"/>
              <a:t>Re-hosting – moving an entire application from the on-premises or the old cloud infrastructure to the new cloud without significant modifications and changes in code. </a:t>
            </a:r>
          </a:p>
          <a:p>
            <a:r>
              <a:rPr lang="en-US" sz="1200" dirty="0"/>
              <a:t>Re-platforming – moving a part or an entire application to the cloud with small optimizations and upgrades to leverage such cloud capabilities as automated performance scaling and improved resilience.</a:t>
            </a:r>
          </a:p>
          <a:p>
            <a:r>
              <a:rPr lang="en-US" sz="1200" dirty="0"/>
              <a:t>Re-architecting – changing an application’s architecture and design to make it more scalable, flexible, and integration-friendly or to allow for simplified app maintenance and streamlined testing and deployment of further upgrades.</a:t>
            </a:r>
          </a:p>
          <a:p>
            <a:r>
              <a:rPr lang="en-US" sz="1200" dirty="0"/>
              <a:t>Re-engineering – redesigning certain application components, updating certain aspects (e.g., performance, functionality) or introducing new elements to an already existing system.</a:t>
            </a:r>
          </a:p>
          <a:p>
            <a:r>
              <a:rPr lang="en-US" sz="1200" dirty="0"/>
              <a:t>Re-coding – rewriting legacy applications on PowerBuilder, Delphi, VB, C++, etc. and outdated versions of Java, .NET, PHP and Python with modern technologies and tools.  </a:t>
            </a:r>
          </a:p>
          <a:p>
            <a:endParaRPr lang="en-US" sz="1200" dirty="0"/>
          </a:p>
        </p:txBody>
      </p:sp>
      <p:sp>
        <p:nvSpPr>
          <p:cNvPr id="4" name="Content Placeholder 3">
            <a:extLst>
              <a:ext uri="{FF2B5EF4-FFF2-40B4-BE49-F238E27FC236}">
                <a16:creationId xmlns:a16="http://schemas.microsoft.com/office/drawing/2014/main" id="{D0D89513-AA8D-4747-B9C7-52C573238EA6}"/>
              </a:ext>
            </a:extLst>
          </p:cNvPr>
          <p:cNvSpPr>
            <a:spLocks noGrp="1"/>
          </p:cNvSpPr>
          <p:nvPr>
            <p:ph sz="half" idx="2"/>
          </p:nvPr>
        </p:nvSpPr>
        <p:spPr>
          <a:xfrm>
            <a:off x="6188417" y="2332383"/>
            <a:ext cx="5422392" cy="4187686"/>
          </a:xfrm>
        </p:spPr>
        <p:txBody>
          <a:bodyPr>
            <a:noAutofit/>
          </a:bodyPr>
          <a:lstStyle/>
          <a:p>
            <a:pPr marL="0" indent="0">
              <a:buNone/>
            </a:pPr>
            <a:r>
              <a:rPr lang="fr-FR" sz="1200" dirty="0"/>
              <a:t>Notre équipe met en œuvre la modernisation des applications héritées pour augmenter leur efficacité et mieux les intégrer dans une stratégie informatique d'entreprise moderne.</a:t>
            </a:r>
          </a:p>
          <a:p>
            <a:r>
              <a:rPr lang="fr-FR" sz="1200" dirty="0"/>
              <a:t>Nous soutenons un large éventail d’activités de «relance» et les adaptons en fonction des besoins de votre entreprise.</a:t>
            </a:r>
          </a:p>
          <a:p>
            <a:r>
              <a:rPr lang="fr-FR" sz="1200" dirty="0" err="1"/>
              <a:t>Réhébergement</a:t>
            </a:r>
            <a:r>
              <a:rPr lang="fr-FR" sz="1200" dirty="0"/>
              <a:t> - déplacement d'une application entière du local ou de l'ancienne infrastructure cloud vers le nouveau cloud sans modifications ni changements de code importants.</a:t>
            </a:r>
          </a:p>
          <a:p>
            <a:r>
              <a:rPr lang="fr-FR" sz="1200" dirty="0"/>
              <a:t>Re-plateforme - déplacer une partie ou une application entière vers le cloud avec de petites optimisations et mises à niveau pour tirer parti des capacités du cloud telles que la mise à l'échelle des performances automatisée et la résilience améliorée</a:t>
            </a:r>
          </a:p>
          <a:p>
            <a:r>
              <a:rPr lang="fr-FR" sz="1200" dirty="0"/>
              <a:t>Réarchitecture - modification de l'architecture et de la conception d'une application pour la rendre plus évolutive, flexible et facile à intégrer ou pour permettre une maintenance simplifiée des applications et des tests et un déploiement rationalisés de mises à niveau supplémentaires.</a:t>
            </a:r>
          </a:p>
          <a:p>
            <a:r>
              <a:rPr lang="fr-FR" sz="1200" dirty="0"/>
              <a:t>Réingénierie - refonte de certains composants d'application, mise à jour de certains aspects (par exemple, performances, fonctionnalités) ou introduction de nouveaux éléments dans un système déjà existant.</a:t>
            </a:r>
          </a:p>
          <a:p>
            <a:r>
              <a:rPr lang="fr-FR" sz="1200" dirty="0"/>
              <a:t>Recodage - réécriture des applications héritées sur </a:t>
            </a:r>
            <a:r>
              <a:rPr lang="fr-FR" sz="1200" dirty="0" err="1"/>
              <a:t>PowerBuilder</a:t>
            </a:r>
            <a:r>
              <a:rPr lang="fr-FR" sz="1200" dirty="0"/>
              <a:t>, Delphi, VB, C ++, etc. et des versions obsolètes de Java, .NET, PHP et Python avec des technologies et des outils modernes.</a:t>
            </a:r>
            <a:endParaRPr lang="en-US" sz="1200" dirty="0"/>
          </a:p>
        </p:txBody>
      </p:sp>
    </p:spTree>
    <p:extLst>
      <p:ext uri="{BB962C8B-B14F-4D97-AF65-F5344CB8AC3E}">
        <p14:creationId xmlns:p14="http://schemas.microsoft.com/office/powerpoint/2010/main" val="1319181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AED58-1994-40FC-BBE4-0089A03DDEAC}"/>
              </a:ext>
            </a:extLst>
          </p:cNvPr>
          <p:cNvSpPr>
            <a:spLocks noGrp="1"/>
          </p:cNvSpPr>
          <p:nvPr>
            <p:ph type="title"/>
          </p:nvPr>
        </p:nvSpPr>
        <p:spPr/>
        <p:txBody>
          <a:bodyPr/>
          <a:lstStyle/>
          <a:p>
            <a:r>
              <a:rPr lang="en-US" b="1" dirty="0"/>
              <a:t>Support Service</a:t>
            </a:r>
          </a:p>
        </p:txBody>
      </p:sp>
      <p:sp>
        <p:nvSpPr>
          <p:cNvPr id="3" name="Content Placeholder 2">
            <a:extLst>
              <a:ext uri="{FF2B5EF4-FFF2-40B4-BE49-F238E27FC236}">
                <a16:creationId xmlns:a16="http://schemas.microsoft.com/office/drawing/2014/main" id="{2A84C396-26A4-49C9-8B70-739A4B402FA1}"/>
              </a:ext>
            </a:extLst>
          </p:cNvPr>
          <p:cNvSpPr>
            <a:spLocks noGrp="1"/>
          </p:cNvSpPr>
          <p:nvPr>
            <p:ph sz="half" idx="1"/>
          </p:nvPr>
        </p:nvSpPr>
        <p:spPr>
          <a:xfrm>
            <a:off x="581193" y="2228003"/>
            <a:ext cx="5422390" cy="4040275"/>
          </a:xfrm>
        </p:spPr>
        <p:txBody>
          <a:bodyPr>
            <a:normAutofit fontScale="92500" lnSpcReduction="10000"/>
          </a:bodyPr>
          <a:lstStyle/>
          <a:p>
            <a:pPr marL="0" indent="0">
              <a:buNone/>
            </a:pPr>
            <a:r>
              <a:rPr lang="en-US" dirty="0"/>
              <a:t>We can take responsibility for the management of your applications ensuring its increased business flexibility and optimized IT costs. With latest process management practices, our team will maintain and monitor your application servers and databases taking care of their enhanced performance, sustainability, stability and </a:t>
            </a:r>
            <a:r>
              <a:rPr lang="en-US" dirty="0" err="1"/>
              <a:t>keepin</a:t>
            </a:r>
            <a:r>
              <a:rPr lang="en-US" dirty="0"/>
              <a:t> them in sync with current business needs.</a:t>
            </a:r>
          </a:p>
          <a:p>
            <a:pPr marL="0" indent="0">
              <a:buNone/>
            </a:pPr>
            <a:r>
              <a:rPr lang="en-US" dirty="0"/>
              <a:t>The list of our application management services includes but is not limited to:</a:t>
            </a:r>
          </a:p>
          <a:p>
            <a:r>
              <a:rPr lang="en-US" b="1" dirty="0"/>
              <a:t>Remote</a:t>
            </a:r>
            <a:r>
              <a:rPr lang="en-US" dirty="0"/>
              <a:t> </a:t>
            </a:r>
            <a:r>
              <a:rPr lang="en-US" b="1" dirty="0"/>
              <a:t>application monitoring</a:t>
            </a:r>
            <a:r>
              <a:rPr lang="en-US" dirty="0"/>
              <a:t> </a:t>
            </a:r>
            <a:r>
              <a:rPr lang="en-US" b="1" dirty="0"/>
              <a:t>and performance management</a:t>
            </a:r>
            <a:endParaRPr lang="en-US" dirty="0"/>
          </a:p>
          <a:p>
            <a:r>
              <a:rPr lang="en-US" b="1" dirty="0"/>
              <a:t>Remote application support</a:t>
            </a:r>
          </a:p>
          <a:p>
            <a:r>
              <a:rPr lang="en-US" b="1" dirty="0"/>
              <a:t>Help Desk</a:t>
            </a:r>
            <a:br>
              <a:rPr lang="en-US" dirty="0"/>
            </a:br>
            <a:endParaRPr lang="en-US" dirty="0"/>
          </a:p>
        </p:txBody>
      </p:sp>
      <p:sp>
        <p:nvSpPr>
          <p:cNvPr id="4" name="Content Placeholder 3">
            <a:extLst>
              <a:ext uri="{FF2B5EF4-FFF2-40B4-BE49-F238E27FC236}">
                <a16:creationId xmlns:a16="http://schemas.microsoft.com/office/drawing/2014/main" id="{D0D89513-AA8D-4747-B9C7-52C573238EA6}"/>
              </a:ext>
            </a:extLst>
          </p:cNvPr>
          <p:cNvSpPr>
            <a:spLocks noGrp="1"/>
          </p:cNvSpPr>
          <p:nvPr>
            <p:ph sz="half" idx="2"/>
          </p:nvPr>
        </p:nvSpPr>
        <p:spPr>
          <a:xfrm>
            <a:off x="6188417" y="2228003"/>
            <a:ext cx="5422392" cy="4040275"/>
          </a:xfrm>
        </p:spPr>
        <p:txBody>
          <a:bodyPr>
            <a:normAutofit fontScale="92500" lnSpcReduction="10000"/>
          </a:bodyPr>
          <a:lstStyle/>
          <a:p>
            <a:pPr marL="0" indent="0">
              <a:buNone/>
            </a:pPr>
            <a:r>
              <a:rPr lang="fr-FR" dirty="0"/>
              <a:t>Nous pouvons prendre la responsabilité de la gestion de vos applications en garantissant une flexibilité commerciale accrue et des coûts informatiques optimisés. Avec les dernières pratiques de gestion des processus, notre équipe maintiendra et surveillera vos serveurs d'applications et bases de données en prenant soin de leur performance, durabilité, stabilité améliorées et en les synchronisant avec les besoins commerciaux actuels.</a:t>
            </a:r>
          </a:p>
          <a:p>
            <a:pPr marL="0" indent="0">
              <a:buNone/>
            </a:pPr>
            <a:r>
              <a:rPr lang="fr-FR" dirty="0"/>
              <a:t>La liste de nos services de gestion des applications comprend, sans s'y limiter:</a:t>
            </a:r>
          </a:p>
          <a:p>
            <a:r>
              <a:rPr lang="fr-FR" dirty="0"/>
              <a:t>Surveillance à distance des applications et gestion des performances</a:t>
            </a:r>
          </a:p>
          <a:p>
            <a:r>
              <a:rPr lang="fr-FR" dirty="0"/>
              <a:t>Prise en charge des applications à distance</a:t>
            </a:r>
          </a:p>
          <a:p>
            <a:r>
              <a:rPr lang="fr-FR" dirty="0"/>
              <a:t>bureau d'aide</a:t>
            </a:r>
            <a:endParaRPr lang="en-US" dirty="0"/>
          </a:p>
        </p:txBody>
      </p:sp>
    </p:spTree>
    <p:extLst>
      <p:ext uri="{BB962C8B-B14F-4D97-AF65-F5344CB8AC3E}">
        <p14:creationId xmlns:p14="http://schemas.microsoft.com/office/powerpoint/2010/main" val="828885593"/>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D1CAB62D-49E5-4271-85C6-1466970BAB69}">
  <ds:schemaRefs>
    <ds:schemaRef ds:uri="http://schemas.microsoft.com/sharepoint/v3/contenttype/forms"/>
  </ds:schemaRefs>
</ds:datastoreItem>
</file>

<file path=customXml/itemProps2.xml><?xml version="1.0" encoding="utf-8"?>
<ds:datastoreItem xmlns:ds="http://schemas.openxmlformats.org/officeDocument/2006/customXml" ds:itemID="{D5A32ED2-6DBA-4E14-851E-DE5772C902F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A7F0652-397B-4F71-B75E-207A80EB278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0</TotalTime>
  <Words>1360</Words>
  <Application>Microsoft Office PowerPoint</Application>
  <PresentationFormat>Widescreen</PresentationFormat>
  <Paragraphs>132</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Gill Sans MT</vt:lpstr>
      <vt:lpstr>Wingdings 2</vt:lpstr>
      <vt:lpstr>Dividend</vt:lpstr>
      <vt:lpstr>RIMDEV Company</vt:lpstr>
      <vt:lpstr>software services</vt:lpstr>
      <vt:lpstr>software Consulting</vt:lpstr>
      <vt:lpstr>software Consulting</vt:lpstr>
      <vt:lpstr>software development service</vt:lpstr>
      <vt:lpstr>software development service</vt:lpstr>
      <vt:lpstr>Software Development Outsourcing</vt:lpstr>
      <vt:lpstr>Enterprise Application Service</vt:lpstr>
      <vt:lpstr>Support Service</vt:lpstr>
      <vt:lpstr>Digital marketing </vt:lpstr>
      <vt:lpstr>Business Analysis &amp; Consultation </vt:lpstr>
      <vt:lpstr>Digital Marketing Platforms Development</vt:lpstr>
      <vt:lpstr>Search Engine Optimization (SEO)</vt:lpstr>
      <vt:lpstr>Content Marketing</vt:lpstr>
      <vt:lpstr>Our services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2020-05-18T12:56:40Z</dcterms:created>
  <dcterms:modified xsi:type="dcterms:W3CDTF">2020-05-18T12:56:48Z</dcterms:modified>
</cp:coreProperties>
</file>